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1" r:id="rId2"/>
    <p:sldId id="412" r:id="rId3"/>
    <p:sldId id="413" r:id="rId4"/>
    <p:sldId id="414" r:id="rId5"/>
    <p:sldId id="415" r:id="rId6"/>
    <p:sldId id="416" r:id="rId7"/>
    <p:sldId id="417" r:id="rId8"/>
  </p:sldIdLst>
  <p:sldSz cx="12190413" cy="6858000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F44F34"/>
    <a:srgbClr val="C1C1C3"/>
    <a:srgbClr val="318341"/>
    <a:srgbClr val="EEEFF3"/>
    <a:srgbClr val="30432D"/>
    <a:srgbClr val="6C3508"/>
    <a:srgbClr val="A04B1C"/>
    <a:srgbClr val="A97E13"/>
    <a:srgbClr val="813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4" autoAdjust="0"/>
    <p:restoredTop sz="83771" autoAdjust="0"/>
  </p:normalViewPr>
  <p:slideViewPr>
    <p:cSldViewPr>
      <p:cViewPr>
        <p:scale>
          <a:sx n="75" d="100"/>
          <a:sy n="75" d="100"/>
        </p:scale>
        <p:origin x="-738" y="-5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800" cy="496332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7" y="0"/>
            <a:ext cx="2971800" cy="496332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9B3140C1-BC8E-4780-88BE-615BDC4AC904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71800" cy="496332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7" y="9428586"/>
            <a:ext cx="2971800" cy="496332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1C27DF5E-95C1-44BB-A302-2DC70950F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370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223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60738" algn="just">
              <a:lnSpc>
                <a:spcPct val="115000"/>
              </a:lnSpc>
            </a:pP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31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223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60738" algn="just">
              <a:lnSpc>
                <a:spcPct val="115000"/>
              </a:lnSpc>
            </a:pP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31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223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60738" algn="just">
              <a:lnSpc>
                <a:spcPct val="115000"/>
              </a:lnSpc>
            </a:pP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31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/>
            <a:endParaRPr lang="ru-RU" sz="1400" i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B07D-CC57-46AD-9F32-26695D096664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710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/>
            <a:endParaRPr lang="ru-RU" sz="1400" i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B07D-CC57-46AD-9F32-26695D096664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710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/>
            <a:endParaRPr lang="ru-RU" sz="1400" i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B07D-CC57-46AD-9F32-26695D096664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710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/>
            <a:endParaRPr lang="ru-RU" sz="1400" i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B07D-CC57-46AD-9F32-26695D096664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71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577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8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8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8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13"/>
          </p:nvPr>
        </p:nvSpPr>
        <p:spPr>
          <a:xfrm>
            <a:off x="-577775" y="-647700"/>
            <a:ext cx="13371359" cy="80094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2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603172" y="3562350"/>
            <a:ext cx="10984070" cy="2324100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Заголовок презентации</a:t>
            </a:r>
          </a:p>
        </p:txBody>
      </p:sp>
      <p:sp>
        <p:nvSpPr>
          <p:cNvPr id="23" name="Автор и дата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603767" y="553069"/>
            <a:ext cx="10982881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Автор и дата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172" y="5804955"/>
            <a:ext cx="10984070" cy="558476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292100">
              <a:defRPr/>
            </a:pPr>
            <a:fld id="{86CB4B4D-7CA3-9044-876B-883B54F8677D}" type="slidenum">
              <a:rPr sz="900">
                <a:solidFill>
                  <a:srgbClr val="000000"/>
                </a:solidFill>
                <a:latin typeface="Helvetica Neue"/>
              </a:rPr>
              <a:pPr algn="ctr" defTabSz="292100">
                <a:defRPr/>
              </a:pPr>
              <a:t>‹#›</a:t>
            </a:fld>
            <a:endParaRPr sz="900" dirty="0">
              <a:solidFill>
                <a:srgbClr val="0000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06537788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75000">
              <a:schemeClr val="accent6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61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052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2" y="1600204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6" y="1600204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2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5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4" y="273052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5" y="1435102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4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6502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502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502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0390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874780" y="1502965"/>
            <a:ext cx="10405002" cy="52322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 Ставропольском крае в 2021/22 учебном году 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9081389" y="-702022"/>
            <a:ext cx="2951193" cy="3182644"/>
            <a:chOff x="9123103" y="-376653"/>
            <a:chExt cx="2951193" cy="3182644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9007378" y="-159587"/>
              <a:ext cx="3182644" cy="2748511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9123103" y="1010157"/>
              <a:ext cx="295119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Педагогические классы</a:t>
              </a:r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2258067" y="2732507"/>
            <a:ext cx="7638428" cy="40011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«Психолого-педагогической направленности»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4727054" y="4481157"/>
            <a:ext cx="2904802" cy="3268323"/>
            <a:chOff x="1385276" y="511408"/>
            <a:chExt cx="2904802" cy="3390037"/>
          </a:xfrm>
        </p:grpSpPr>
        <p:sp>
          <p:nvSpPr>
            <p:cNvPr id="28" name="Параллелограмм 27"/>
            <p:cNvSpPr/>
            <p:nvPr/>
          </p:nvSpPr>
          <p:spPr>
            <a:xfrm rot="18712771" flipH="1">
              <a:off x="1142658" y="754026"/>
              <a:ext cx="3390037" cy="2904802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427257" y="2014884"/>
              <a:ext cx="2820837" cy="3830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Обучается около 170 чел.</a:t>
              </a:r>
              <a:endPara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6731532" y="2092323"/>
            <a:ext cx="637779" cy="624676"/>
            <a:chOff x="-3658327" y="2922579"/>
            <a:chExt cx="1789765" cy="646024"/>
          </a:xfrm>
        </p:grpSpPr>
        <p:sp>
          <p:nvSpPr>
            <p:cNvPr id="35" name="Прямоугольник с двумя скругленными соседними углами 34"/>
            <p:cNvSpPr/>
            <p:nvPr/>
          </p:nvSpPr>
          <p:spPr>
            <a:xfrm rot="5400000">
              <a:off x="-3086454" y="2350711"/>
              <a:ext cx="646019" cy="1789765"/>
            </a:xfrm>
            <a:prstGeom prst="flowChartConnector">
              <a:avLst/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glow rad="101600">
                <a:srgbClr val="D8E4E4">
                  <a:alpha val="60000"/>
                </a:srgbClr>
              </a:glow>
            </a:effectLst>
          </p:spPr>
          <p:txBody>
            <a:bodyPr vert="vert270" anchor="b"/>
            <a:lstStyle/>
            <a:p>
              <a:pPr marL="2698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-3658324" y="2922579"/>
              <a:ext cx="1789762" cy="581390"/>
            </a:xfrm>
            <a:prstGeom prst="flowChartConnector">
              <a:avLst/>
            </a:prstGeom>
            <a:solidFill>
              <a:srgbClr val="B7F3F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8</a:t>
              </a: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7495511" y="2093459"/>
            <a:ext cx="2967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десятых </a:t>
            </a:r>
            <a:r>
              <a:rPr lang="ru-RU" sz="2800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классов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58702" y="2094327"/>
            <a:ext cx="5232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5 муниципалитетах открыто </a:t>
            </a:r>
            <a:endParaRPr lang="ru-RU" sz="2800" dirty="0"/>
          </a:p>
        </p:txBody>
      </p:sp>
      <p:grpSp>
        <p:nvGrpSpPr>
          <p:cNvPr id="37" name="Группа 36"/>
          <p:cNvGrpSpPr/>
          <p:nvPr/>
        </p:nvGrpSpPr>
        <p:grpSpPr>
          <a:xfrm>
            <a:off x="1211261" y="3307363"/>
            <a:ext cx="3155754" cy="515156"/>
            <a:chOff x="-2097562" y="2922578"/>
            <a:chExt cx="3398057" cy="646022"/>
          </a:xfrm>
        </p:grpSpPr>
        <p:sp>
          <p:nvSpPr>
            <p:cNvPr id="38" name="Прямоугольник с двумя скругленными соседними углами 37"/>
            <p:cNvSpPr/>
            <p:nvPr/>
          </p:nvSpPr>
          <p:spPr>
            <a:xfrm rot="5400000">
              <a:off x="-721543" y="1546562"/>
              <a:ext cx="646019" cy="3398057"/>
            </a:xfrm>
            <a:prstGeom prst="round2SameRect">
              <a:avLst>
                <a:gd name="adj1" fmla="val 16667"/>
                <a:gd name="adj2" fmla="val 20454"/>
              </a:avLst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glow rad="101600">
                <a:srgbClr val="D8E4E4">
                  <a:alpha val="60000"/>
                </a:srgbClr>
              </a:glow>
            </a:effectLst>
          </p:spPr>
          <p:txBody>
            <a:bodyPr vert="vert270" anchor="ctr"/>
            <a:lstStyle/>
            <a:p>
              <a:pPr marL="2698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-2012080" y="2922578"/>
              <a:ext cx="3223798" cy="581390"/>
            </a:xfrm>
            <a:prstGeom prst="roundRect">
              <a:avLst>
                <a:gd name="adj" fmla="val 10000"/>
              </a:avLst>
            </a:prstGeom>
            <a:solidFill>
              <a:srgbClr val="B7F3F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anchor="b"/>
            <a:lstStyle/>
            <a:p>
              <a:pPr marL="0" marR="0" lvl="0" indent="0" algn="ctr" defTabSz="914400" eaLnBrk="1" fontAlgn="auto" latinLnBrk="0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Георгиевский</a:t>
              </a:r>
              <a:endPara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4727054" y="3307363"/>
            <a:ext cx="3155754" cy="515156"/>
            <a:chOff x="-2097562" y="2922578"/>
            <a:chExt cx="3398057" cy="646022"/>
          </a:xfrm>
        </p:grpSpPr>
        <p:sp>
          <p:nvSpPr>
            <p:cNvPr id="42" name="Прямоугольник с двумя скругленными соседними углами 41"/>
            <p:cNvSpPr/>
            <p:nvPr/>
          </p:nvSpPr>
          <p:spPr>
            <a:xfrm rot="5400000">
              <a:off x="-721543" y="1546562"/>
              <a:ext cx="646019" cy="3398057"/>
            </a:xfrm>
            <a:prstGeom prst="round2SameRect">
              <a:avLst>
                <a:gd name="adj1" fmla="val 16667"/>
                <a:gd name="adj2" fmla="val 20454"/>
              </a:avLst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glow rad="101600">
                <a:srgbClr val="D8E4E4">
                  <a:alpha val="60000"/>
                </a:srgbClr>
              </a:glow>
            </a:effectLst>
          </p:spPr>
          <p:txBody>
            <a:bodyPr vert="vert270" anchor="ctr"/>
            <a:lstStyle/>
            <a:p>
              <a:pPr marL="2698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-2012080" y="2922578"/>
              <a:ext cx="3223798" cy="581390"/>
            </a:xfrm>
            <a:prstGeom prst="roundRect">
              <a:avLst>
                <a:gd name="adj" fmla="val 10000"/>
              </a:avLst>
            </a:prstGeom>
            <a:solidFill>
              <a:srgbClr val="B7F3F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anchor="b"/>
            <a:lstStyle/>
            <a:p>
              <a:pPr marL="0" marR="0" lvl="0" indent="0" algn="ctr" defTabSz="914400" eaLnBrk="1" fontAlgn="auto" latinLnBrk="0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Кировский</a:t>
              </a:r>
              <a:endPara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8255446" y="3307365"/>
            <a:ext cx="3155754" cy="515156"/>
            <a:chOff x="-2097562" y="2922578"/>
            <a:chExt cx="3398057" cy="646022"/>
          </a:xfrm>
        </p:grpSpPr>
        <p:sp>
          <p:nvSpPr>
            <p:cNvPr id="47" name="Прямоугольник с двумя скругленными соседними углами 46"/>
            <p:cNvSpPr/>
            <p:nvPr/>
          </p:nvSpPr>
          <p:spPr>
            <a:xfrm rot="5400000">
              <a:off x="-721543" y="1546562"/>
              <a:ext cx="646019" cy="3398057"/>
            </a:xfrm>
            <a:prstGeom prst="round2SameRect">
              <a:avLst>
                <a:gd name="adj1" fmla="val 16667"/>
                <a:gd name="adj2" fmla="val 20454"/>
              </a:avLst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glow rad="101600">
                <a:srgbClr val="D8E4E4">
                  <a:alpha val="60000"/>
                </a:srgbClr>
              </a:glow>
            </a:effectLst>
          </p:spPr>
          <p:txBody>
            <a:bodyPr vert="vert270" anchor="ctr"/>
            <a:lstStyle/>
            <a:p>
              <a:pPr marL="2698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-2012080" y="2922578"/>
              <a:ext cx="3223798" cy="581390"/>
            </a:xfrm>
            <a:prstGeom prst="roundRect">
              <a:avLst>
                <a:gd name="adj" fmla="val 10000"/>
              </a:avLst>
            </a:prstGeom>
            <a:solidFill>
              <a:srgbClr val="B7F3F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anchor="b"/>
            <a:lstStyle/>
            <a:p>
              <a:pPr marL="0" marR="0" lvl="0" indent="0" algn="ctr" defTabSz="914400" eaLnBrk="1" fontAlgn="auto" latinLnBrk="0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Петровский</a:t>
              </a:r>
              <a:endPara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51" name="Скругленный прямоугольник 35"/>
          <p:cNvSpPr/>
          <p:nvPr/>
        </p:nvSpPr>
        <p:spPr>
          <a:xfrm>
            <a:off x="2422798" y="3731277"/>
            <a:ext cx="637778" cy="562178"/>
          </a:xfrm>
          <a:prstGeom prst="flowChartConnector">
            <a:avLst/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Скругленный прямоугольник 35"/>
          <p:cNvSpPr/>
          <p:nvPr/>
        </p:nvSpPr>
        <p:spPr>
          <a:xfrm>
            <a:off x="6023198" y="3731277"/>
            <a:ext cx="637778" cy="562178"/>
          </a:xfrm>
          <a:prstGeom prst="flowChartConnector">
            <a:avLst/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3" name="Скругленный прямоугольник 35"/>
          <p:cNvSpPr/>
          <p:nvPr/>
        </p:nvSpPr>
        <p:spPr>
          <a:xfrm>
            <a:off x="9551590" y="3733956"/>
            <a:ext cx="637778" cy="562178"/>
          </a:xfrm>
          <a:prstGeom prst="flowChartConnector">
            <a:avLst/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54" name="Группа 53"/>
          <p:cNvGrpSpPr/>
          <p:nvPr/>
        </p:nvGrpSpPr>
        <p:grpSpPr>
          <a:xfrm>
            <a:off x="3060576" y="4448534"/>
            <a:ext cx="3155754" cy="515156"/>
            <a:chOff x="-2097562" y="2922578"/>
            <a:chExt cx="3398057" cy="646022"/>
          </a:xfrm>
        </p:grpSpPr>
        <p:sp>
          <p:nvSpPr>
            <p:cNvPr id="55" name="Прямоугольник с двумя скругленными соседними углами 54"/>
            <p:cNvSpPr/>
            <p:nvPr/>
          </p:nvSpPr>
          <p:spPr>
            <a:xfrm rot="5400000">
              <a:off x="-721543" y="1546562"/>
              <a:ext cx="646019" cy="3398057"/>
            </a:xfrm>
            <a:prstGeom prst="round2SameRect">
              <a:avLst>
                <a:gd name="adj1" fmla="val 16667"/>
                <a:gd name="adj2" fmla="val 20454"/>
              </a:avLst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glow rad="101600">
                <a:srgbClr val="D8E4E4">
                  <a:alpha val="60000"/>
                </a:srgbClr>
              </a:glow>
            </a:effectLst>
          </p:spPr>
          <p:txBody>
            <a:bodyPr vert="vert270" anchor="ctr"/>
            <a:lstStyle/>
            <a:p>
              <a:pPr marL="2698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-2012080" y="2922578"/>
              <a:ext cx="3223798" cy="581390"/>
            </a:xfrm>
            <a:prstGeom prst="roundRect">
              <a:avLst>
                <a:gd name="adj" fmla="val 10000"/>
              </a:avLst>
            </a:prstGeom>
            <a:solidFill>
              <a:srgbClr val="B7F3F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anchor="b"/>
            <a:lstStyle/>
            <a:p>
              <a:pPr marL="0" marR="0" lvl="0" indent="0" algn="ctr" defTabSz="914400" eaLnBrk="1" fontAlgn="auto" latinLnBrk="0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Шпаковский</a:t>
              </a:r>
              <a:endPara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6588968" y="4448536"/>
            <a:ext cx="3155754" cy="515156"/>
            <a:chOff x="-2097562" y="2922578"/>
            <a:chExt cx="3398057" cy="646022"/>
          </a:xfrm>
        </p:grpSpPr>
        <p:sp>
          <p:nvSpPr>
            <p:cNvPr id="58" name="Прямоугольник с двумя скругленными соседними углами 57"/>
            <p:cNvSpPr/>
            <p:nvPr/>
          </p:nvSpPr>
          <p:spPr>
            <a:xfrm rot="5400000">
              <a:off x="-721543" y="1546562"/>
              <a:ext cx="646019" cy="3398057"/>
            </a:xfrm>
            <a:prstGeom prst="round2SameRect">
              <a:avLst>
                <a:gd name="adj1" fmla="val 16667"/>
                <a:gd name="adj2" fmla="val 20454"/>
              </a:avLst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glow rad="101600">
                <a:srgbClr val="D8E4E4">
                  <a:alpha val="60000"/>
                </a:srgbClr>
              </a:glow>
            </a:effectLst>
          </p:spPr>
          <p:txBody>
            <a:bodyPr vert="vert270" anchor="ctr"/>
            <a:lstStyle/>
            <a:p>
              <a:pPr marL="2698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-2012080" y="2922578"/>
              <a:ext cx="3223798" cy="581390"/>
            </a:xfrm>
            <a:prstGeom prst="roundRect">
              <a:avLst>
                <a:gd name="adj" fmla="val 10000"/>
              </a:avLst>
            </a:prstGeom>
            <a:solidFill>
              <a:srgbClr val="B7F3F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anchor="b"/>
            <a:lstStyle/>
            <a:p>
              <a:pPr marL="0" marR="0" lvl="0" indent="0" algn="ctr" defTabSz="914400" eaLnBrk="1" fontAlgn="auto" latinLnBrk="0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Ставрополь</a:t>
              </a:r>
              <a:endPara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60" name="Скругленный прямоугольник 35"/>
          <p:cNvSpPr/>
          <p:nvPr/>
        </p:nvSpPr>
        <p:spPr>
          <a:xfrm>
            <a:off x="4295006" y="4872448"/>
            <a:ext cx="637778" cy="562178"/>
          </a:xfrm>
          <a:prstGeom prst="flowChartConnector">
            <a:avLst/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1" name="Скругленный прямоугольник 35"/>
          <p:cNvSpPr/>
          <p:nvPr/>
        </p:nvSpPr>
        <p:spPr>
          <a:xfrm>
            <a:off x="7885112" y="4875127"/>
            <a:ext cx="637778" cy="562178"/>
          </a:xfrm>
          <a:prstGeom prst="flowChartConnector">
            <a:avLst/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8357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0390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9081389" y="-702022"/>
            <a:ext cx="2951193" cy="3182644"/>
            <a:chOff x="9123103" y="-376653"/>
            <a:chExt cx="2951193" cy="3182644"/>
          </a:xfrm>
        </p:grpSpPr>
        <p:sp>
          <p:nvSpPr>
            <p:cNvPr id="63" name="Параллелограмм 62"/>
            <p:cNvSpPr/>
            <p:nvPr/>
          </p:nvSpPr>
          <p:spPr>
            <a:xfrm rot="18712771" flipH="1">
              <a:off x="9007378" y="-159587"/>
              <a:ext cx="3182644" cy="2748511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9123103" y="1010157"/>
              <a:ext cx="295119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Педагогические классы</a:t>
              </a:r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6" name="AutoShape 4" descr="https://atu.edu.kz/wp-content/uploads/2022/02/Web-Development-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https://atu.edu.kz/wp-content/uploads/2022/02/Web-Development-1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8" descr="https://atu.edu.kz/wp-content/uploads/2022/02/Web-Development-1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278" y="1556792"/>
            <a:ext cx="5090542" cy="407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871548" y="2647608"/>
            <a:ext cx="2380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Левокумский</a:t>
            </a:r>
            <a:endParaRPr lang="ru-RU" sz="28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871547" y="1844824"/>
            <a:ext cx="42155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Новоалександровский</a:t>
            </a:r>
            <a:endParaRPr lang="ru-RU" sz="28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906372" y="3530456"/>
            <a:ext cx="23805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Предгорный</a:t>
            </a:r>
            <a:endParaRPr lang="ru-RU" sz="2800" dirty="0"/>
          </a:p>
        </p:txBody>
      </p:sp>
      <p:grpSp>
        <p:nvGrpSpPr>
          <p:cNvPr id="67" name="Группа 66"/>
          <p:cNvGrpSpPr/>
          <p:nvPr/>
        </p:nvGrpSpPr>
        <p:grpSpPr>
          <a:xfrm>
            <a:off x="4627239" y="1844824"/>
            <a:ext cx="637779" cy="624676"/>
            <a:chOff x="-3658327" y="2922579"/>
            <a:chExt cx="1789765" cy="646024"/>
          </a:xfrm>
        </p:grpSpPr>
        <p:sp>
          <p:nvSpPr>
            <p:cNvPr id="68" name="Прямоугольник с двумя скругленными соседними углами 34"/>
            <p:cNvSpPr/>
            <p:nvPr/>
          </p:nvSpPr>
          <p:spPr>
            <a:xfrm rot="5400000">
              <a:off x="-3086454" y="2350711"/>
              <a:ext cx="646019" cy="1789765"/>
            </a:xfrm>
            <a:prstGeom prst="flowChartConnector">
              <a:avLst/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glow rad="101600">
                <a:srgbClr val="D8E4E4">
                  <a:alpha val="60000"/>
                </a:srgbClr>
              </a:glow>
            </a:effectLst>
          </p:spPr>
          <p:txBody>
            <a:bodyPr vert="vert270" anchor="b"/>
            <a:lstStyle/>
            <a:p>
              <a:pPr marL="2698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9" name="Скругленный прямоугольник 35"/>
            <p:cNvSpPr/>
            <p:nvPr/>
          </p:nvSpPr>
          <p:spPr>
            <a:xfrm>
              <a:off x="-3658324" y="2922579"/>
              <a:ext cx="1789762" cy="581390"/>
            </a:xfrm>
            <a:prstGeom prst="flowChartConnector">
              <a:avLst/>
            </a:prstGeom>
            <a:solidFill>
              <a:srgbClr val="B7F3F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kern="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5275943" y="1916832"/>
            <a:ext cx="9330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группа</a:t>
            </a:r>
            <a:endParaRPr lang="ru-RU" sz="2000" dirty="0"/>
          </a:p>
        </p:txBody>
      </p:sp>
      <p:grpSp>
        <p:nvGrpSpPr>
          <p:cNvPr id="70" name="Группа 69"/>
          <p:cNvGrpSpPr/>
          <p:nvPr/>
        </p:nvGrpSpPr>
        <p:grpSpPr>
          <a:xfrm>
            <a:off x="3217291" y="2636912"/>
            <a:ext cx="637779" cy="624676"/>
            <a:chOff x="-3658327" y="2922579"/>
            <a:chExt cx="1789765" cy="646024"/>
          </a:xfrm>
        </p:grpSpPr>
        <p:sp>
          <p:nvSpPr>
            <p:cNvPr id="71" name="Прямоугольник с двумя скругленными соседними углами 34"/>
            <p:cNvSpPr/>
            <p:nvPr/>
          </p:nvSpPr>
          <p:spPr>
            <a:xfrm rot="5400000">
              <a:off x="-3086454" y="2350711"/>
              <a:ext cx="646019" cy="1789765"/>
            </a:xfrm>
            <a:prstGeom prst="flowChartConnector">
              <a:avLst/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glow rad="101600">
                <a:srgbClr val="D8E4E4">
                  <a:alpha val="60000"/>
                </a:srgbClr>
              </a:glow>
            </a:effectLst>
          </p:spPr>
          <p:txBody>
            <a:bodyPr vert="vert270" anchor="b"/>
            <a:lstStyle/>
            <a:p>
              <a:pPr marL="2698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2" name="Скругленный прямоугольник 35"/>
            <p:cNvSpPr/>
            <p:nvPr/>
          </p:nvSpPr>
          <p:spPr>
            <a:xfrm>
              <a:off x="-3658324" y="2922579"/>
              <a:ext cx="1789762" cy="581390"/>
            </a:xfrm>
            <a:prstGeom prst="flowChartConnector">
              <a:avLst/>
            </a:prstGeom>
            <a:solidFill>
              <a:srgbClr val="B7F3F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kern="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3" name="Прямоугольник 72"/>
          <p:cNvSpPr/>
          <p:nvPr/>
        </p:nvSpPr>
        <p:spPr>
          <a:xfrm>
            <a:off x="3865995" y="2708920"/>
            <a:ext cx="8192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групп</a:t>
            </a:r>
            <a:endParaRPr lang="ru-RU" sz="2000" dirty="0"/>
          </a:p>
        </p:txBody>
      </p:sp>
      <p:grpSp>
        <p:nvGrpSpPr>
          <p:cNvPr id="74" name="Группа 73"/>
          <p:cNvGrpSpPr/>
          <p:nvPr/>
        </p:nvGrpSpPr>
        <p:grpSpPr>
          <a:xfrm>
            <a:off x="3233687" y="3501008"/>
            <a:ext cx="637779" cy="624676"/>
            <a:chOff x="-3658327" y="2922579"/>
            <a:chExt cx="1789765" cy="646024"/>
          </a:xfrm>
        </p:grpSpPr>
        <p:sp>
          <p:nvSpPr>
            <p:cNvPr id="75" name="Прямоугольник с двумя скругленными соседними углами 34"/>
            <p:cNvSpPr/>
            <p:nvPr/>
          </p:nvSpPr>
          <p:spPr>
            <a:xfrm rot="5400000">
              <a:off x="-3086454" y="2350711"/>
              <a:ext cx="646019" cy="1789765"/>
            </a:xfrm>
            <a:prstGeom prst="flowChartConnector">
              <a:avLst/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glow rad="101600">
                <a:srgbClr val="D8E4E4">
                  <a:alpha val="60000"/>
                </a:srgbClr>
              </a:glow>
            </a:effectLst>
          </p:spPr>
          <p:txBody>
            <a:bodyPr vert="vert270" anchor="b"/>
            <a:lstStyle/>
            <a:p>
              <a:pPr marL="2698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6" name="Скругленный прямоугольник 35"/>
            <p:cNvSpPr/>
            <p:nvPr/>
          </p:nvSpPr>
          <p:spPr>
            <a:xfrm>
              <a:off x="-3658324" y="2922579"/>
              <a:ext cx="1789762" cy="581390"/>
            </a:xfrm>
            <a:prstGeom prst="flowChartConnector">
              <a:avLst/>
            </a:prstGeom>
            <a:solidFill>
              <a:srgbClr val="B7F3F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kern="0" noProof="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7" name="Прямоугольник 76"/>
          <p:cNvSpPr/>
          <p:nvPr/>
        </p:nvSpPr>
        <p:spPr>
          <a:xfrm>
            <a:off x="3882391" y="3573016"/>
            <a:ext cx="992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группы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910630" y="4581128"/>
            <a:ext cx="56984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 рамках </a:t>
            </a:r>
            <a:r>
              <a:rPr lang="ru-RU" sz="2000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внеурочной деятельности и дополнительного </a:t>
            </a: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образования функционируют «Сборные» группы обучающихся классов психолого-педагогической направленности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9120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0390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AutoShape 4" descr="https://atu.edu.kz/wp-content/uploads/2022/02/Web-Development-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https://atu.edu.kz/wp-content/uploads/2022/02/Web-Development-1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8" descr="https://atu.edu.kz/wp-content/uploads/2022/02/Web-Development-1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047363" y="332656"/>
            <a:ext cx="837902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«Методические рекомендации для общеобразовательных организаций</a:t>
            </a:r>
          </a:p>
          <a:p>
            <a:pPr algn="ctr"/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по открытию классов «Психолого-педагогической направленности» </a:t>
            </a:r>
          </a:p>
          <a:p>
            <a:pPr algn="ctr"/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 рамках различных профилей при реализации образовательных </a:t>
            </a:r>
          </a:p>
          <a:p>
            <a:pPr algn="ctr"/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программ среднего общего образования»</a:t>
            </a:r>
            <a:endParaRPr lang="ru-RU" sz="2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774726" y="1516722"/>
            <a:ext cx="9150154" cy="40011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Письмо Минпросвещения России от 30 марта 2021 года № ВБ-511/08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470078" y="2418317"/>
            <a:ext cx="4908871" cy="1226704"/>
            <a:chOff x="-2054752" y="2922578"/>
            <a:chExt cx="3309279" cy="610202"/>
          </a:xfrm>
        </p:grpSpPr>
        <p:sp>
          <p:nvSpPr>
            <p:cNvPr id="37" name="Прямоугольник с двумя скругленными соседними углами 36"/>
            <p:cNvSpPr/>
            <p:nvPr/>
          </p:nvSpPr>
          <p:spPr>
            <a:xfrm rot="5400000">
              <a:off x="-690806" y="1587446"/>
              <a:ext cx="581388" cy="3309279"/>
            </a:xfrm>
            <a:prstGeom prst="round2SameRect">
              <a:avLst>
                <a:gd name="adj1" fmla="val 16667"/>
                <a:gd name="adj2" fmla="val 20454"/>
              </a:avLst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glow rad="101600">
                <a:srgbClr val="D8E4E4">
                  <a:alpha val="60000"/>
                </a:srgbClr>
              </a:glow>
            </a:effectLst>
          </p:spPr>
          <p:txBody>
            <a:bodyPr vert="vert270" anchor="ctr"/>
            <a:lstStyle/>
            <a:p>
              <a:pPr marL="2698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-2012080" y="2922578"/>
              <a:ext cx="3223798" cy="581390"/>
            </a:xfrm>
            <a:prstGeom prst="roundRect">
              <a:avLst>
                <a:gd name="adj" fmla="val 10000"/>
              </a:avLst>
            </a:prstGeom>
            <a:solidFill>
              <a:srgbClr val="B7F3F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Перечень</a:t>
              </a:r>
              <a:r>
                <a:rPr kumimoji="0" lang="ru-RU" b="1" i="0" u="none" strike="noStrike" kern="0" cap="none" spc="0" normalizeH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нормативно-правовых документов и методических материалов при реализации программ </a:t>
              </a:r>
            </a:p>
            <a:p>
              <a:pPr marL="0" marR="0" lvl="0" indent="0" algn="ctr" defTabSz="914400" eaLnBrk="1" fontAlgn="auto" latinLnBrk="0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0" cap="none" spc="0" normalizeH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профильного обучения</a:t>
              </a:r>
              <a:endPara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482782" y="3858478"/>
            <a:ext cx="4908871" cy="1226702"/>
            <a:chOff x="-2046189" y="2922578"/>
            <a:chExt cx="3309279" cy="610201"/>
          </a:xfrm>
        </p:grpSpPr>
        <p:sp>
          <p:nvSpPr>
            <p:cNvPr id="43" name="Прямоугольник с двумя скругленными соседними углами 42"/>
            <p:cNvSpPr/>
            <p:nvPr/>
          </p:nvSpPr>
          <p:spPr>
            <a:xfrm rot="5400000">
              <a:off x="-682243" y="1587446"/>
              <a:ext cx="581387" cy="3309279"/>
            </a:xfrm>
            <a:prstGeom prst="round2SameRect">
              <a:avLst>
                <a:gd name="adj1" fmla="val 16667"/>
                <a:gd name="adj2" fmla="val 20454"/>
              </a:avLst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glow rad="101600">
                <a:srgbClr val="D8E4E4">
                  <a:alpha val="60000"/>
                </a:srgbClr>
              </a:glow>
            </a:effectLst>
          </p:spPr>
          <p:txBody>
            <a:bodyPr vert="vert270" anchor="ctr"/>
            <a:lstStyle/>
            <a:p>
              <a:pPr marL="2698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-2012080" y="2922578"/>
              <a:ext cx="3223798" cy="581390"/>
            </a:xfrm>
            <a:prstGeom prst="roundRect">
              <a:avLst>
                <a:gd name="adj" fmla="val 10000"/>
              </a:avLst>
            </a:prstGeom>
            <a:solidFill>
              <a:srgbClr val="B7F3F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Алгоритм действий общеобразовательных организаций по открытию профильных классов, в</a:t>
              </a:r>
              <a:r>
                <a:rPr kumimoji="0" lang="ru-RU" b="1" i="0" u="none" strike="noStrike" kern="0" cap="none" spc="0" normalizeH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ru-RU" b="1" i="0" u="none" strike="noStrike" kern="0" cap="none" spc="0" normalizeH="0" noProof="0" dirty="0" err="1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т.ч</a:t>
              </a:r>
              <a:r>
                <a:rPr kumimoji="0" lang="ru-RU" b="1" i="0" u="none" strike="noStrike" kern="0" cap="none" spc="0" normalizeH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. классов «Психолого-педагогической направленности»</a:t>
              </a:r>
              <a:endPara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508172" y="5233732"/>
            <a:ext cx="4883474" cy="1569163"/>
            <a:chOff x="-2029071" y="2861885"/>
            <a:chExt cx="3292158" cy="682734"/>
          </a:xfrm>
        </p:grpSpPr>
        <p:sp>
          <p:nvSpPr>
            <p:cNvPr id="46" name="Прямоугольник с двумя скругленными соседними углами 45"/>
            <p:cNvSpPr/>
            <p:nvPr/>
          </p:nvSpPr>
          <p:spPr>
            <a:xfrm rot="5400000">
              <a:off x="-711528" y="1570004"/>
              <a:ext cx="657072" cy="3292158"/>
            </a:xfrm>
            <a:prstGeom prst="round2SameRect">
              <a:avLst>
                <a:gd name="adj1" fmla="val 16667"/>
                <a:gd name="adj2" fmla="val 20454"/>
              </a:avLst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glow rad="101600">
                <a:srgbClr val="D8E4E4">
                  <a:alpha val="60000"/>
                </a:srgbClr>
              </a:glow>
            </a:effectLst>
          </p:spPr>
          <p:txBody>
            <a:bodyPr vert="vert270" anchor="ctr"/>
            <a:lstStyle/>
            <a:p>
              <a:pPr marL="2698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-2012080" y="2861885"/>
              <a:ext cx="3223798" cy="644051"/>
            </a:xfrm>
            <a:prstGeom prst="roundRect">
              <a:avLst>
                <a:gd name="adj" fmla="val 10000"/>
              </a:avLst>
            </a:prstGeom>
            <a:solidFill>
              <a:srgbClr val="B7F3F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Методические рекомендации о разработке учебного плана 10-11 классов,</a:t>
              </a:r>
              <a:r>
                <a:rPr kumimoji="0" lang="ru-RU" b="1" i="0" u="none" strike="noStrike" kern="0" cap="none" spc="0" normalizeH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в </a:t>
              </a:r>
              <a:r>
                <a:rPr kumimoji="0" lang="ru-RU" b="1" i="0" u="none" strike="noStrike" kern="0" cap="none" spc="0" normalizeH="0" noProof="0" dirty="0" err="1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т.ч</a:t>
              </a:r>
              <a:r>
                <a:rPr kumimoji="0" lang="ru-RU" b="1" i="0" u="none" strike="noStrike" kern="0" cap="none" spc="0" normalizeH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. классов «Психолого-педагогической направленности» в рамках профилей при реализации образовательных программ среднего общего образования</a:t>
              </a:r>
              <a:endPara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25" name="Стрелка углом вверх 24"/>
          <p:cNvSpPr/>
          <p:nvPr/>
        </p:nvSpPr>
        <p:spPr>
          <a:xfrm>
            <a:off x="5443625" y="3212976"/>
            <a:ext cx="651581" cy="2952331"/>
          </a:xfrm>
          <a:prstGeom prst="bentUpArrow">
            <a:avLst>
              <a:gd name="adj1" fmla="val 15254"/>
              <a:gd name="adj2" fmla="val 23530"/>
              <a:gd name="adj3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1" name="Группа 80"/>
          <p:cNvGrpSpPr/>
          <p:nvPr/>
        </p:nvGrpSpPr>
        <p:grpSpPr>
          <a:xfrm>
            <a:off x="5663158" y="2350501"/>
            <a:ext cx="6264696" cy="718459"/>
            <a:chOff x="-2054752" y="2922578"/>
            <a:chExt cx="3309279" cy="610202"/>
          </a:xfrm>
        </p:grpSpPr>
        <p:sp>
          <p:nvSpPr>
            <p:cNvPr id="82" name="Прямоугольник с двумя скругленными соседними углами 81"/>
            <p:cNvSpPr/>
            <p:nvPr/>
          </p:nvSpPr>
          <p:spPr>
            <a:xfrm rot="5400000">
              <a:off x="-690806" y="1587446"/>
              <a:ext cx="581388" cy="3309279"/>
            </a:xfrm>
            <a:prstGeom prst="round2SameRect">
              <a:avLst>
                <a:gd name="adj1" fmla="val 16667"/>
                <a:gd name="adj2" fmla="val 20454"/>
              </a:avLst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glow rad="101600">
                <a:srgbClr val="D8E4E4">
                  <a:alpha val="60000"/>
                </a:srgbClr>
              </a:glow>
            </a:effectLst>
          </p:spPr>
          <p:txBody>
            <a:bodyPr vert="vert270" anchor="ctr"/>
            <a:lstStyle/>
            <a:p>
              <a:pPr marL="2698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-2012080" y="2922578"/>
              <a:ext cx="3223798" cy="581390"/>
            </a:xfrm>
            <a:prstGeom prst="roundRect">
              <a:avLst>
                <a:gd name="adj" fmla="val 10000"/>
              </a:avLst>
            </a:prstGeom>
            <a:solidFill>
              <a:srgbClr val="B7F3F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Проектирование учебного плана профиля</a:t>
              </a:r>
              <a:r>
                <a:rPr kumimoji="0" lang="ru-RU" b="1" i="0" u="none" strike="noStrike" kern="0" cap="none" spc="0" normalizeH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обучения, </a:t>
              </a:r>
              <a:br>
                <a:rPr kumimoji="0" lang="ru-RU" b="1" i="0" u="none" strike="noStrike" kern="0" cap="none" spc="0" normalizeH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</a:br>
              <a:r>
                <a:rPr kumimoji="0" lang="ru-RU" b="1" i="0" u="none" strike="noStrike" kern="0" cap="none" spc="0" normalizeH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в </a:t>
              </a:r>
              <a:r>
                <a:rPr kumimoji="0" lang="ru-RU" b="1" i="0" u="none" strike="noStrike" kern="0" cap="none" spc="0" normalizeH="0" noProof="0" dirty="0" err="1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т.ч</a:t>
              </a:r>
              <a:r>
                <a:rPr kumimoji="0" lang="ru-RU" b="1" i="0" u="none" strike="noStrike" kern="0" cap="none" spc="0" normalizeH="0" noProof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. в рамках сетевой формы</a:t>
              </a:r>
              <a:endPara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6228204" y="3140968"/>
            <a:ext cx="5843666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алгоритм формирования </a:t>
            </a:r>
            <a:r>
              <a:rPr lang="ru-RU" dirty="0" err="1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уч.плана</a:t>
            </a: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по профилю</a:t>
            </a:r>
          </a:p>
          <a:p>
            <a:pPr>
              <a:buClr>
                <a:srgbClr val="C00000"/>
              </a:buClr>
            </a:pPr>
            <a:endParaRPr lang="ru-RU" sz="300" dirty="0" smtClean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гигиенические требования к максимальным величинам недельной образовательной нагрузки</a:t>
            </a:r>
          </a:p>
          <a:p>
            <a:pPr>
              <a:buClr>
                <a:srgbClr val="C00000"/>
              </a:buClr>
            </a:pPr>
            <a:endParaRPr lang="ru-RU" sz="300" dirty="0" smtClean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примерный перечень </a:t>
            </a:r>
            <a:r>
              <a:rPr lang="ru-RU" dirty="0" err="1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уч.предметов</a:t>
            </a: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углубленном уровне в соответствии с профилями обучения</a:t>
            </a:r>
          </a:p>
          <a:p>
            <a:pPr>
              <a:buClr>
                <a:srgbClr val="C00000"/>
              </a:buClr>
            </a:pPr>
            <a:endParaRPr lang="ru-RU" sz="300" dirty="0" smtClean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примерные варианты </a:t>
            </a:r>
            <a:r>
              <a:rPr lang="ru-RU" b="1" dirty="0" err="1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уч.планов</a:t>
            </a:r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профилей</a:t>
            </a:r>
            <a:b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(часов в неделю):</a:t>
            </a:r>
          </a:p>
          <a:p>
            <a:pPr marL="266700">
              <a:tabLst>
                <a:tab pos="444500" algn="l"/>
              </a:tabLst>
            </a:pP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dirty="0" err="1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уч.плана</a:t>
            </a: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гуманитарного профиля (</a:t>
            </a:r>
            <a:r>
              <a:rPr lang="ru-RU" dirty="0" err="1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педкласса</a:t>
            </a: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66700">
              <a:tabLst>
                <a:tab pos="444500" algn="l"/>
              </a:tabLst>
            </a:pPr>
            <a:r>
              <a:rPr lang="ru-RU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dirty="0" err="1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уч.плана</a:t>
            </a: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технологического профиля</a:t>
            </a:r>
          </a:p>
          <a:p>
            <a:pPr marL="266700">
              <a:tabLst>
                <a:tab pos="444500" algn="l"/>
              </a:tabLst>
            </a:pPr>
            <a:r>
              <a:rPr lang="ru-RU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dirty="0" err="1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уч.плана</a:t>
            </a: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естественнонаучного профиля</a:t>
            </a:r>
          </a:p>
          <a:p>
            <a:pPr marL="266700">
              <a:tabLst>
                <a:tab pos="444500" algn="l"/>
              </a:tabLst>
            </a:pPr>
            <a:r>
              <a:rPr lang="ru-RU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dirty="0" err="1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уч.плана</a:t>
            </a: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социально-экономического профиля</a:t>
            </a:r>
          </a:p>
          <a:p>
            <a:pPr marL="266700">
              <a:tabLst>
                <a:tab pos="444500" algn="l"/>
              </a:tabLst>
            </a:pP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dirty="0" err="1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уч.плана</a:t>
            </a: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универсального профиля</a:t>
            </a:r>
          </a:p>
          <a:p>
            <a:pPr marL="266700">
              <a:tabLst>
                <a:tab pos="444500" algn="l"/>
              </a:tabLst>
            </a:pPr>
            <a:endParaRPr lang="ru-RU" sz="300" dirty="0" smtClean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рганизация внеурочной деятельности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1774726" y="1844824"/>
            <a:ext cx="9150154" cy="40011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Письмо Минобразования края от 06 апреля 2021 года № 01-23/4327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2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80211" y="26418"/>
            <a:ext cx="1512167" cy="1130294"/>
            <a:chOff x="80211" y="26418"/>
            <a:chExt cx="1512167" cy="1130294"/>
          </a:xfrm>
        </p:grpSpPr>
        <p:pic>
          <p:nvPicPr>
            <p:cNvPr id="22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Прямоугольник 25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lvl="0"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9081389" y="-1035496"/>
            <a:ext cx="2951193" cy="3182644"/>
            <a:chOff x="9123103" y="-376653"/>
            <a:chExt cx="2951193" cy="3182644"/>
          </a:xfrm>
        </p:grpSpPr>
        <p:sp>
          <p:nvSpPr>
            <p:cNvPr id="89" name="Параллелограмм 88"/>
            <p:cNvSpPr/>
            <p:nvPr/>
          </p:nvSpPr>
          <p:spPr>
            <a:xfrm rot="18712771" flipH="1">
              <a:off x="9007378" y="-159587"/>
              <a:ext cx="3182644" cy="2748511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9123103" y="1010157"/>
              <a:ext cx="295119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Педагогические классы</a:t>
              </a:r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96" name="Скругленный прямоугольник 95"/>
          <p:cNvSpPr/>
          <p:nvPr/>
        </p:nvSpPr>
        <p:spPr>
          <a:xfrm>
            <a:off x="550590" y="1880659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Александровский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1291862" y="1285431"/>
            <a:ext cx="801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МО</a:t>
            </a:r>
            <a:endParaRPr lang="ru-RU" sz="28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3318918" y="1340768"/>
            <a:ext cx="1768176" cy="5398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700"/>
              </a:lnSpc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Кол-во </a:t>
            </a:r>
            <a:r>
              <a:rPr lang="ru-RU" sz="2000" b="1" dirty="0" err="1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мун</a:t>
            </a:r>
            <a:r>
              <a:rPr lang="ru-RU" sz="2000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-х </a:t>
            </a:r>
            <a:endParaRPr lang="ru-RU" sz="2000" b="1" dirty="0" smtClean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700"/>
              </a:lnSpc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школ</a:t>
            </a:r>
            <a:endParaRPr lang="ru-RU" sz="20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305651" y="1352309"/>
            <a:ext cx="2157707" cy="52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700"/>
              </a:lnSpc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Кол-во 10-х ППК</a:t>
            </a:r>
          </a:p>
          <a:p>
            <a:pPr algn="ctr">
              <a:lnSpc>
                <a:spcPts val="1700"/>
              </a:lnSpc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 2021/22 </a:t>
            </a:r>
            <a:r>
              <a:rPr lang="ru-RU" sz="2000" b="1" dirty="0" err="1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уч.году</a:t>
            </a:r>
            <a:endParaRPr lang="ru-RU" sz="20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7753923" y="1052736"/>
            <a:ext cx="3885899" cy="53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Кол-во ППК, планируемых к открытию в </a:t>
            </a:r>
            <a:r>
              <a:rPr lang="ru-RU" sz="2000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2022/23 </a:t>
            </a:r>
            <a:r>
              <a:rPr lang="ru-RU" sz="2000" b="1" dirty="0" err="1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уч.году</a:t>
            </a:r>
            <a:endParaRPr lang="ru-RU" sz="2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14886" y="1520619"/>
            <a:ext cx="0" cy="5095297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231110" y="1520619"/>
            <a:ext cx="0" cy="5095297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7679382" y="1520619"/>
            <a:ext cx="0" cy="5095297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9263558" y="1686701"/>
            <a:ext cx="0" cy="4929215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flipH="1">
            <a:off x="10775726" y="1701800"/>
            <a:ext cx="6574" cy="4914116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917288" y="1504079"/>
            <a:ext cx="116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10 классы</a:t>
            </a: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9404193" y="1511327"/>
            <a:ext cx="1155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11 классы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11079286" y="1502035"/>
            <a:ext cx="704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  <a:endParaRPr lang="ru-RU" dirty="0"/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 flipH="1" flipV="1">
            <a:off x="3044363" y="1880659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0" name="Скругленный прямоугольник 109"/>
          <p:cNvSpPr/>
          <p:nvPr/>
        </p:nvSpPr>
        <p:spPr>
          <a:xfrm>
            <a:off x="550590" y="2255664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Андроповский</a:t>
            </a: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550590" y="2622168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Апанасенковский</a:t>
            </a:r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550590" y="2994908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Арзгирский</a:t>
            </a: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550590" y="3374139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Благодарненский</a:t>
            </a: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50590" y="3751195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Буденновский</a:t>
            </a: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50590" y="4115551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Георгиевский</a:t>
            </a: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50590" y="4481676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Грачевский</a:t>
            </a: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550590" y="4867736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Изобильненский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550590" y="5244792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Ипатовский</a:t>
            </a: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550590" y="5601940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Кировский</a:t>
            </a: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550590" y="5968692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Кочубеевский</a:t>
            </a: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550590" y="6325840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Красногвардейский</a:t>
            </a: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 flipH="1" flipV="1">
            <a:off x="3070870" y="2217564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H="1" flipV="1">
            <a:off x="3070870" y="2590304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H="1" flipV="1">
            <a:off x="3070870" y="2971559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H="1" flipV="1">
            <a:off x="3097377" y="3308464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flipH="1" flipV="1">
            <a:off x="3097377" y="3681204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flipH="1" flipV="1">
            <a:off x="3070870" y="4102479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flipH="1" flipV="1">
            <a:off x="3097377" y="4439384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H="1" flipV="1">
            <a:off x="3097377" y="4812124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H="1" flipV="1">
            <a:off x="3103752" y="5220692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flipH="1" flipV="1">
            <a:off x="3130259" y="5557597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flipH="1" flipV="1">
            <a:off x="3130259" y="5930337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 flipH="1" flipV="1">
            <a:off x="3142878" y="6322020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8349297" y="189108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8352854" y="226758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8349312" y="261886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8349312" y="297058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8349312" y="333888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8358455" y="37382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8362012" y="411469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8358470" y="446597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8305904" y="48177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8358470" y="52114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9911630" y="411517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48" name="Прямоугольник 147"/>
          <p:cNvSpPr/>
          <p:nvPr/>
        </p:nvSpPr>
        <p:spPr>
          <a:xfrm>
            <a:off x="8349312" y="557994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49" name="Прямоугольник 148"/>
          <p:cNvSpPr/>
          <p:nvPr/>
        </p:nvSpPr>
        <p:spPr>
          <a:xfrm>
            <a:off x="9911630" y="557654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50" name="Прямоугольник 149"/>
          <p:cNvSpPr/>
          <p:nvPr/>
        </p:nvSpPr>
        <p:spPr>
          <a:xfrm>
            <a:off x="8352854" y="594928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151" name="Прямоугольник 150"/>
          <p:cNvSpPr/>
          <p:nvPr/>
        </p:nvSpPr>
        <p:spPr>
          <a:xfrm>
            <a:off x="8362012" y="630081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52" name="Прямоугольник 151"/>
          <p:cNvSpPr/>
          <p:nvPr/>
        </p:nvSpPr>
        <p:spPr>
          <a:xfrm>
            <a:off x="6323930" y="411469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53" name="Прямоугольник 152"/>
          <p:cNvSpPr/>
          <p:nvPr/>
        </p:nvSpPr>
        <p:spPr>
          <a:xfrm>
            <a:off x="6311230" y="557994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54" name="Прямоугольник 153"/>
          <p:cNvSpPr/>
          <p:nvPr/>
        </p:nvSpPr>
        <p:spPr>
          <a:xfrm>
            <a:off x="4050367" y="189030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dirty="0"/>
          </a:p>
        </p:txBody>
      </p:sp>
      <p:sp>
        <p:nvSpPr>
          <p:cNvPr id="155" name="Прямоугольник 154"/>
          <p:cNvSpPr/>
          <p:nvPr/>
        </p:nvSpPr>
        <p:spPr>
          <a:xfrm>
            <a:off x="4053924" y="226679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4050382" y="261808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dirty="0"/>
          </a:p>
        </p:txBody>
      </p:sp>
      <p:sp>
        <p:nvSpPr>
          <p:cNvPr id="157" name="Прямоугольник 156"/>
          <p:cNvSpPr/>
          <p:nvPr/>
        </p:nvSpPr>
        <p:spPr>
          <a:xfrm>
            <a:off x="4050382" y="2969803"/>
            <a:ext cx="402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dirty="0"/>
          </a:p>
        </p:txBody>
      </p:sp>
      <p:sp>
        <p:nvSpPr>
          <p:cNvPr id="158" name="Прямоугольник 157"/>
          <p:cNvSpPr/>
          <p:nvPr/>
        </p:nvSpPr>
        <p:spPr>
          <a:xfrm>
            <a:off x="4050382" y="333810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dirty="0"/>
          </a:p>
        </p:txBody>
      </p:sp>
      <p:sp>
        <p:nvSpPr>
          <p:cNvPr id="159" name="Прямоугольник 158"/>
          <p:cNvSpPr/>
          <p:nvPr/>
        </p:nvSpPr>
        <p:spPr>
          <a:xfrm>
            <a:off x="4059525" y="373741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dirty="0"/>
          </a:p>
        </p:txBody>
      </p:sp>
      <p:sp>
        <p:nvSpPr>
          <p:cNvPr id="160" name="Прямоугольник 159"/>
          <p:cNvSpPr/>
          <p:nvPr/>
        </p:nvSpPr>
        <p:spPr>
          <a:xfrm>
            <a:off x="4063082" y="411390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4059540" y="446519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4078982" y="481691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4059540" y="521061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ru-RU" dirty="0"/>
          </a:p>
        </p:txBody>
      </p:sp>
      <p:sp>
        <p:nvSpPr>
          <p:cNvPr id="164" name="Прямоугольник 163"/>
          <p:cNvSpPr/>
          <p:nvPr/>
        </p:nvSpPr>
        <p:spPr>
          <a:xfrm>
            <a:off x="4050382" y="557916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dirty="0"/>
          </a:p>
        </p:txBody>
      </p:sp>
      <p:sp>
        <p:nvSpPr>
          <p:cNvPr id="165" name="Прямоугольник 164"/>
          <p:cNvSpPr/>
          <p:nvPr/>
        </p:nvSpPr>
        <p:spPr>
          <a:xfrm>
            <a:off x="4053924" y="594849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dirty="0"/>
          </a:p>
        </p:txBody>
      </p:sp>
      <p:sp>
        <p:nvSpPr>
          <p:cNvPr id="166" name="Прямоугольник 165"/>
          <p:cNvSpPr/>
          <p:nvPr/>
        </p:nvSpPr>
        <p:spPr>
          <a:xfrm>
            <a:off x="4063082" y="630002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dirty="0"/>
          </a:p>
        </p:txBody>
      </p:sp>
      <p:sp>
        <p:nvSpPr>
          <p:cNvPr id="167" name="Прямоугольник 166"/>
          <p:cNvSpPr/>
          <p:nvPr/>
        </p:nvSpPr>
        <p:spPr>
          <a:xfrm>
            <a:off x="11251167" y="190413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68" name="Прямоугольник 167"/>
          <p:cNvSpPr/>
          <p:nvPr/>
        </p:nvSpPr>
        <p:spPr>
          <a:xfrm>
            <a:off x="11254724" y="228062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69" name="Прямоугольник 168"/>
          <p:cNvSpPr/>
          <p:nvPr/>
        </p:nvSpPr>
        <p:spPr>
          <a:xfrm>
            <a:off x="11251182" y="263190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70" name="Прямоугольник 169"/>
          <p:cNvSpPr/>
          <p:nvPr/>
        </p:nvSpPr>
        <p:spPr>
          <a:xfrm>
            <a:off x="11251182" y="298363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71" name="Прямоугольник 170"/>
          <p:cNvSpPr/>
          <p:nvPr/>
        </p:nvSpPr>
        <p:spPr>
          <a:xfrm>
            <a:off x="11251182" y="335193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72" name="Прямоугольник 171"/>
          <p:cNvSpPr/>
          <p:nvPr/>
        </p:nvSpPr>
        <p:spPr>
          <a:xfrm>
            <a:off x="11260325" y="375124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/>
          </a:p>
        </p:txBody>
      </p:sp>
      <p:sp>
        <p:nvSpPr>
          <p:cNvPr id="173" name="Прямоугольник 172"/>
          <p:cNvSpPr/>
          <p:nvPr/>
        </p:nvSpPr>
        <p:spPr>
          <a:xfrm>
            <a:off x="11263882" y="412773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/>
          </a:p>
        </p:txBody>
      </p:sp>
      <p:sp>
        <p:nvSpPr>
          <p:cNvPr id="174" name="Прямоугольник 173"/>
          <p:cNvSpPr/>
          <p:nvPr/>
        </p:nvSpPr>
        <p:spPr>
          <a:xfrm>
            <a:off x="11260340" y="447902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75" name="Прямоугольник 174"/>
          <p:cNvSpPr/>
          <p:nvPr/>
        </p:nvSpPr>
        <p:spPr>
          <a:xfrm>
            <a:off x="11207774" y="483074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11260340" y="522444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11251182" y="559299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11254724" y="596232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179" name="Прямоугольник 178"/>
          <p:cNvSpPr/>
          <p:nvPr/>
        </p:nvSpPr>
        <p:spPr>
          <a:xfrm>
            <a:off x="11263882" y="631385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5829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80211" y="26418"/>
            <a:ext cx="1512167" cy="1130294"/>
            <a:chOff x="80211" y="26418"/>
            <a:chExt cx="1512167" cy="1130294"/>
          </a:xfrm>
        </p:grpSpPr>
        <p:pic>
          <p:nvPicPr>
            <p:cNvPr id="22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Прямоугольник 25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lvl="0"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9081389" y="-1035496"/>
            <a:ext cx="2951193" cy="3182644"/>
            <a:chOff x="9123103" y="-376653"/>
            <a:chExt cx="2951193" cy="3182644"/>
          </a:xfrm>
        </p:grpSpPr>
        <p:sp>
          <p:nvSpPr>
            <p:cNvPr id="89" name="Параллелограмм 88"/>
            <p:cNvSpPr/>
            <p:nvPr/>
          </p:nvSpPr>
          <p:spPr>
            <a:xfrm rot="18712771" flipH="1">
              <a:off x="9007378" y="-159587"/>
              <a:ext cx="3182644" cy="2748511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9123103" y="1010157"/>
              <a:ext cx="295119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Педагогические классы</a:t>
              </a:r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96" name="Скругленный прямоугольник 95"/>
          <p:cNvSpPr/>
          <p:nvPr/>
        </p:nvSpPr>
        <p:spPr>
          <a:xfrm>
            <a:off x="550590" y="1880659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Курский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1291862" y="1285431"/>
            <a:ext cx="801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МО</a:t>
            </a:r>
            <a:endParaRPr lang="ru-RU" sz="28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3318918" y="1340768"/>
            <a:ext cx="1768176" cy="5398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700"/>
              </a:lnSpc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Кол-во </a:t>
            </a:r>
            <a:r>
              <a:rPr lang="ru-RU" sz="2000" b="1" dirty="0" err="1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мун</a:t>
            </a:r>
            <a:r>
              <a:rPr lang="ru-RU" sz="2000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-х </a:t>
            </a:r>
            <a:endParaRPr lang="ru-RU" sz="2000" b="1" dirty="0" smtClean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700"/>
              </a:lnSpc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школ</a:t>
            </a:r>
            <a:endParaRPr lang="ru-RU" sz="20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305651" y="1352309"/>
            <a:ext cx="2157707" cy="52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700"/>
              </a:lnSpc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Кол-во 10-х ППК</a:t>
            </a:r>
          </a:p>
          <a:p>
            <a:pPr algn="ctr">
              <a:lnSpc>
                <a:spcPts val="1700"/>
              </a:lnSpc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 2021/22 </a:t>
            </a:r>
            <a:r>
              <a:rPr lang="ru-RU" sz="2000" b="1" dirty="0" err="1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уч.году</a:t>
            </a:r>
            <a:endParaRPr lang="ru-RU" sz="20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7753923" y="1052736"/>
            <a:ext cx="3885899" cy="53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Кол-во ППК, планируемых к открытию в </a:t>
            </a:r>
            <a:r>
              <a:rPr lang="ru-RU" sz="2000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2022/23 </a:t>
            </a:r>
            <a:r>
              <a:rPr lang="ru-RU" sz="2000" b="1" dirty="0" err="1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уч.году</a:t>
            </a:r>
            <a:endParaRPr lang="ru-RU" sz="2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14886" y="1520619"/>
            <a:ext cx="0" cy="5095297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231110" y="1520619"/>
            <a:ext cx="0" cy="5095297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7679382" y="1520619"/>
            <a:ext cx="0" cy="5095297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9263558" y="1686701"/>
            <a:ext cx="0" cy="4929215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flipH="1">
            <a:off x="10775726" y="1701800"/>
            <a:ext cx="6574" cy="4914116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917288" y="1504079"/>
            <a:ext cx="116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10 классы</a:t>
            </a: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9404193" y="1511327"/>
            <a:ext cx="1155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11 классы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11079286" y="1502035"/>
            <a:ext cx="704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  <a:endParaRPr lang="ru-RU" dirty="0"/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 flipH="1" flipV="1">
            <a:off x="3044363" y="1880659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0" name="Скругленный прямоугольник 109"/>
          <p:cNvSpPr/>
          <p:nvPr/>
        </p:nvSpPr>
        <p:spPr>
          <a:xfrm>
            <a:off x="550590" y="2255664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Левокумский</a:t>
            </a: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550590" y="2622168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Минераловодский</a:t>
            </a:r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550590" y="2994908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Нефтекумский</a:t>
            </a: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550590" y="3374139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Новоалександровский</a:t>
            </a: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50590" y="3751195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Новоселицкий</a:t>
            </a: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50590" y="4115551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Петровский</a:t>
            </a: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50590" y="4481676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Предгорный</a:t>
            </a: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550590" y="4867736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Советский</a:t>
            </a: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550590" y="5244792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Степновский</a:t>
            </a: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550590" y="5601940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Труновский</a:t>
            </a: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550590" y="5968692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Туркменский</a:t>
            </a: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550590" y="6325840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Шпаковский</a:t>
            </a: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 flipH="1" flipV="1">
            <a:off x="3070870" y="2217564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H="1" flipV="1">
            <a:off x="3070870" y="2590304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H="1" flipV="1">
            <a:off x="3070870" y="2971559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H="1" flipV="1">
            <a:off x="3097377" y="3308464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flipH="1" flipV="1">
            <a:off x="3097377" y="3681204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flipH="1" flipV="1">
            <a:off x="3070870" y="4102479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flipH="1" flipV="1">
            <a:off x="3097377" y="4439384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H="1" flipV="1">
            <a:off x="3097377" y="4812124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H="1" flipV="1">
            <a:off x="3103752" y="5220692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flipH="1" flipV="1">
            <a:off x="3130259" y="5557597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flipH="1" flipV="1">
            <a:off x="3130259" y="5930337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 flipH="1" flipV="1">
            <a:off x="3142878" y="6322020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8349297" y="189108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8352854" y="226758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8349312" y="261886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8349312" y="297058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8349312" y="333888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8358455" y="37382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8362012" y="411469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8358470" y="446597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8344004" y="48177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8358470" y="52114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9911630" y="411517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48" name="Прямоугольник 147"/>
          <p:cNvSpPr/>
          <p:nvPr/>
        </p:nvSpPr>
        <p:spPr>
          <a:xfrm>
            <a:off x="8349312" y="557994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49" name="Прямоугольник 148"/>
          <p:cNvSpPr/>
          <p:nvPr/>
        </p:nvSpPr>
        <p:spPr>
          <a:xfrm>
            <a:off x="9911630" y="630932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50" name="Прямоугольник 149"/>
          <p:cNvSpPr/>
          <p:nvPr/>
        </p:nvSpPr>
        <p:spPr>
          <a:xfrm>
            <a:off x="8352854" y="594928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51" name="Прямоугольник 150"/>
          <p:cNvSpPr/>
          <p:nvPr/>
        </p:nvSpPr>
        <p:spPr>
          <a:xfrm>
            <a:off x="8362012" y="630081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152" name="Прямоугольник 151"/>
          <p:cNvSpPr/>
          <p:nvPr/>
        </p:nvSpPr>
        <p:spPr>
          <a:xfrm>
            <a:off x="6323930" y="411469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53" name="Прямоугольник 152"/>
          <p:cNvSpPr/>
          <p:nvPr/>
        </p:nvSpPr>
        <p:spPr>
          <a:xfrm>
            <a:off x="6311230" y="63000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54" name="Прямоугольник 153"/>
          <p:cNvSpPr/>
          <p:nvPr/>
        </p:nvSpPr>
        <p:spPr>
          <a:xfrm>
            <a:off x="4050367" y="189030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155" name="Прямоугольник 154"/>
          <p:cNvSpPr/>
          <p:nvPr/>
        </p:nvSpPr>
        <p:spPr>
          <a:xfrm>
            <a:off x="4053924" y="226679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4050382" y="261808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dirty="0"/>
          </a:p>
        </p:txBody>
      </p:sp>
      <p:sp>
        <p:nvSpPr>
          <p:cNvPr id="157" name="Прямоугольник 156"/>
          <p:cNvSpPr/>
          <p:nvPr/>
        </p:nvSpPr>
        <p:spPr>
          <a:xfrm>
            <a:off x="4050382" y="296980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dirty="0"/>
          </a:p>
        </p:txBody>
      </p:sp>
      <p:sp>
        <p:nvSpPr>
          <p:cNvPr id="158" name="Прямоугольник 157"/>
          <p:cNvSpPr/>
          <p:nvPr/>
        </p:nvSpPr>
        <p:spPr>
          <a:xfrm>
            <a:off x="4050382" y="333810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dirty="0"/>
          </a:p>
        </p:txBody>
      </p:sp>
      <p:sp>
        <p:nvSpPr>
          <p:cNvPr id="159" name="Прямоугольник 158"/>
          <p:cNvSpPr/>
          <p:nvPr/>
        </p:nvSpPr>
        <p:spPr>
          <a:xfrm>
            <a:off x="4059525" y="373741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dirty="0"/>
          </a:p>
        </p:txBody>
      </p:sp>
      <p:sp>
        <p:nvSpPr>
          <p:cNvPr id="160" name="Прямоугольник 159"/>
          <p:cNvSpPr/>
          <p:nvPr/>
        </p:nvSpPr>
        <p:spPr>
          <a:xfrm>
            <a:off x="4063082" y="411390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4059540" y="446519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4053582" y="484231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4046840" y="521061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dirty="0"/>
          </a:p>
        </p:txBody>
      </p:sp>
      <p:sp>
        <p:nvSpPr>
          <p:cNvPr id="164" name="Прямоугольник 163"/>
          <p:cNvSpPr/>
          <p:nvPr/>
        </p:nvSpPr>
        <p:spPr>
          <a:xfrm>
            <a:off x="4101182" y="557916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/>
          </a:p>
        </p:txBody>
      </p:sp>
      <p:sp>
        <p:nvSpPr>
          <p:cNvPr id="165" name="Прямоугольник 164"/>
          <p:cNvSpPr/>
          <p:nvPr/>
        </p:nvSpPr>
        <p:spPr>
          <a:xfrm>
            <a:off x="4053924" y="594849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dirty="0"/>
          </a:p>
        </p:txBody>
      </p:sp>
      <p:sp>
        <p:nvSpPr>
          <p:cNvPr id="166" name="Прямоугольник 165"/>
          <p:cNvSpPr/>
          <p:nvPr/>
        </p:nvSpPr>
        <p:spPr>
          <a:xfrm>
            <a:off x="4063082" y="630002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11285075" y="190300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11288632" y="227949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11285090" y="263078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11285090" y="298250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11285090" y="335080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11294233" y="375011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11297790" y="412660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34" name="Прямоугольник 133"/>
          <p:cNvSpPr/>
          <p:nvPr/>
        </p:nvSpPr>
        <p:spPr>
          <a:xfrm>
            <a:off x="11294248" y="447789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135" name="Прямоугольник 134"/>
          <p:cNvSpPr/>
          <p:nvPr/>
        </p:nvSpPr>
        <p:spPr>
          <a:xfrm>
            <a:off x="11279782" y="482961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/>
          </a:p>
        </p:txBody>
      </p:sp>
      <p:sp>
        <p:nvSpPr>
          <p:cNvPr id="136" name="Прямоугольник 135"/>
          <p:cNvSpPr/>
          <p:nvPr/>
        </p:nvSpPr>
        <p:spPr>
          <a:xfrm>
            <a:off x="11294248" y="522331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11285090" y="559186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80" name="Прямоугольник 179"/>
          <p:cNvSpPr/>
          <p:nvPr/>
        </p:nvSpPr>
        <p:spPr>
          <a:xfrm>
            <a:off x="11288632" y="596119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81" name="Прямоугольник 180"/>
          <p:cNvSpPr/>
          <p:nvPr/>
        </p:nvSpPr>
        <p:spPr>
          <a:xfrm>
            <a:off x="11297790" y="63127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6098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80211" y="26418"/>
            <a:ext cx="1512167" cy="1130294"/>
            <a:chOff x="80211" y="26418"/>
            <a:chExt cx="1512167" cy="1130294"/>
          </a:xfrm>
        </p:grpSpPr>
        <p:pic>
          <p:nvPicPr>
            <p:cNvPr id="22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Прямоугольник 25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lvl="0"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9081389" y="-1035496"/>
            <a:ext cx="2951193" cy="3182644"/>
            <a:chOff x="9123103" y="-376653"/>
            <a:chExt cx="2951193" cy="3182644"/>
          </a:xfrm>
        </p:grpSpPr>
        <p:sp>
          <p:nvSpPr>
            <p:cNvPr id="89" name="Параллелограмм 88"/>
            <p:cNvSpPr/>
            <p:nvPr/>
          </p:nvSpPr>
          <p:spPr>
            <a:xfrm rot="18712771" flipH="1">
              <a:off x="9007378" y="-159587"/>
              <a:ext cx="3182644" cy="2748511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9123103" y="1010157"/>
              <a:ext cx="295119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Педагогические классы</a:t>
              </a:r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96" name="Скругленный прямоугольник 95"/>
          <p:cNvSpPr/>
          <p:nvPr/>
        </p:nvSpPr>
        <p:spPr>
          <a:xfrm>
            <a:off x="550590" y="2296036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Ессентуки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1291862" y="1700808"/>
            <a:ext cx="801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МО</a:t>
            </a:r>
            <a:endParaRPr lang="ru-RU" sz="28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3318918" y="1756145"/>
            <a:ext cx="1768176" cy="5398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700"/>
              </a:lnSpc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Кол-во </a:t>
            </a:r>
            <a:r>
              <a:rPr lang="ru-RU" sz="2000" b="1" dirty="0" err="1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мун</a:t>
            </a:r>
            <a:r>
              <a:rPr lang="ru-RU" sz="2000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-х </a:t>
            </a:r>
            <a:endParaRPr lang="ru-RU" sz="2000" b="1" dirty="0" smtClean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700"/>
              </a:lnSpc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школ</a:t>
            </a:r>
            <a:endParaRPr lang="ru-RU" sz="20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305651" y="1767686"/>
            <a:ext cx="2157707" cy="52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700"/>
              </a:lnSpc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Кол-во 10-х ППК</a:t>
            </a:r>
          </a:p>
          <a:p>
            <a:pPr algn="ctr">
              <a:lnSpc>
                <a:spcPts val="1700"/>
              </a:lnSpc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 2021/22 </a:t>
            </a:r>
            <a:r>
              <a:rPr lang="ru-RU" sz="2000" b="1" dirty="0" err="1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уч.году</a:t>
            </a:r>
            <a:endParaRPr lang="ru-RU" sz="20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7753923" y="1484784"/>
            <a:ext cx="3885899" cy="53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Кол-во ППК, планируемых к открытию в </a:t>
            </a:r>
            <a:r>
              <a:rPr lang="ru-RU" sz="2000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2022/23 </a:t>
            </a:r>
            <a:r>
              <a:rPr lang="ru-RU" sz="2000" b="1" dirty="0" err="1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уч.году</a:t>
            </a:r>
            <a:endParaRPr lang="ru-RU" sz="2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14886" y="1935996"/>
            <a:ext cx="0" cy="3314690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231110" y="1935996"/>
            <a:ext cx="0" cy="3327735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7679382" y="1935996"/>
            <a:ext cx="0" cy="3327735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9263558" y="2102078"/>
            <a:ext cx="0" cy="3161653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flipH="1">
            <a:off x="10775726" y="2117177"/>
            <a:ext cx="6574" cy="3146554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917288" y="1919456"/>
            <a:ext cx="116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10 классы</a:t>
            </a: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9404193" y="1926704"/>
            <a:ext cx="1155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11 классы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11079286" y="1917412"/>
            <a:ext cx="704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  <a:endParaRPr lang="ru-RU" dirty="0"/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 flipH="1" flipV="1">
            <a:off x="3044363" y="2296036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0" name="Скругленный прямоугольник 109"/>
          <p:cNvSpPr/>
          <p:nvPr/>
        </p:nvSpPr>
        <p:spPr>
          <a:xfrm>
            <a:off x="550590" y="2671041"/>
            <a:ext cx="2391035" cy="290076"/>
          </a:xfrm>
          <a:prstGeom prst="roundRect">
            <a:avLst>
              <a:gd name="adj" fmla="val 1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Железноводск</a:t>
            </a: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550590" y="3037545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Кисловодск</a:t>
            </a:r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550590" y="3410285"/>
            <a:ext cx="2391035" cy="290076"/>
          </a:xfrm>
          <a:prstGeom prst="roundRect">
            <a:avLst>
              <a:gd name="adj" fmla="val 1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Лермонтов</a:t>
            </a: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550590" y="3789516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Невинномысск</a:t>
            </a: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50590" y="4166572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Пятигорск</a:t>
            </a: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50590" y="4530928"/>
            <a:ext cx="2391035" cy="29007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Ставрополь</a:t>
            </a: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50590" y="4941168"/>
            <a:ext cx="2391035" cy="449466"/>
          </a:xfrm>
          <a:prstGeom prst="roundRect">
            <a:avLst>
              <a:gd name="adj" fmla="val 10000"/>
            </a:avLst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ВСЕГО</a:t>
            </a: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 flipH="1" flipV="1">
            <a:off x="3070870" y="2632941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H="1" flipV="1">
            <a:off x="3070870" y="3005681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H="1" flipV="1">
            <a:off x="3070870" y="3386936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H="1" flipV="1">
            <a:off x="3097377" y="3723841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flipH="1" flipV="1">
            <a:off x="3097377" y="4096581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flipH="1" flipV="1">
            <a:off x="3070870" y="4517856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flipH="1" flipV="1">
            <a:off x="3097377" y="4854761"/>
            <a:ext cx="8988219" cy="10428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8349297" y="230646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8349312" y="303424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8349312" y="375426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8358455" y="415357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8362012" y="453007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9911630" y="453054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52" name="Прямоугольник 151"/>
          <p:cNvSpPr/>
          <p:nvPr/>
        </p:nvSpPr>
        <p:spPr>
          <a:xfrm>
            <a:off x="6323930" y="453007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54" name="Прямоугольник 153"/>
          <p:cNvSpPr/>
          <p:nvPr/>
        </p:nvSpPr>
        <p:spPr>
          <a:xfrm>
            <a:off x="4050367" y="230568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dirty="0"/>
          </a:p>
        </p:txBody>
      </p:sp>
      <p:sp>
        <p:nvSpPr>
          <p:cNvPr id="155" name="Прямоугольник 154"/>
          <p:cNvSpPr/>
          <p:nvPr/>
        </p:nvSpPr>
        <p:spPr>
          <a:xfrm>
            <a:off x="4100840" y="263691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4050382" y="303345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dirty="0"/>
          </a:p>
        </p:txBody>
      </p:sp>
      <p:sp>
        <p:nvSpPr>
          <p:cNvPr id="157" name="Прямоугольник 156"/>
          <p:cNvSpPr/>
          <p:nvPr/>
        </p:nvSpPr>
        <p:spPr>
          <a:xfrm>
            <a:off x="4113540" y="338518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/>
          </a:p>
        </p:txBody>
      </p:sp>
      <p:sp>
        <p:nvSpPr>
          <p:cNvPr id="158" name="Прямоугольник 157"/>
          <p:cNvSpPr/>
          <p:nvPr/>
        </p:nvSpPr>
        <p:spPr>
          <a:xfrm>
            <a:off x="4050382" y="375348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dirty="0"/>
          </a:p>
        </p:txBody>
      </p:sp>
      <p:sp>
        <p:nvSpPr>
          <p:cNvPr id="159" name="Прямоугольник 158"/>
          <p:cNvSpPr/>
          <p:nvPr/>
        </p:nvSpPr>
        <p:spPr>
          <a:xfrm>
            <a:off x="4059525" y="415279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dirty="0"/>
          </a:p>
        </p:txBody>
      </p:sp>
      <p:sp>
        <p:nvSpPr>
          <p:cNvPr id="160" name="Прямоугольник 159"/>
          <p:cNvSpPr/>
          <p:nvPr/>
        </p:nvSpPr>
        <p:spPr>
          <a:xfrm>
            <a:off x="4063082" y="452928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43</a:t>
            </a:r>
            <a:endParaRPr lang="ru-RU" dirty="0"/>
          </a:p>
        </p:txBody>
      </p:sp>
      <p:sp>
        <p:nvSpPr>
          <p:cNvPr id="167" name="Прямоугольник 166"/>
          <p:cNvSpPr/>
          <p:nvPr/>
        </p:nvSpPr>
        <p:spPr>
          <a:xfrm>
            <a:off x="11251167" y="231950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69" name="Прямоугольник 168"/>
          <p:cNvSpPr/>
          <p:nvPr/>
        </p:nvSpPr>
        <p:spPr>
          <a:xfrm>
            <a:off x="11251182" y="304728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71" name="Прямоугольник 170"/>
          <p:cNvSpPr/>
          <p:nvPr/>
        </p:nvSpPr>
        <p:spPr>
          <a:xfrm>
            <a:off x="11251182" y="376730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72" name="Прямоугольник 171"/>
          <p:cNvSpPr/>
          <p:nvPr/>
        </p:nvSpPr>
        <p:spPr>
          <a:xfrm>
            <a:off x="11260325" y="416662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173" name="Прямоугольник 172"/>
          <p:cNvSpPr/>
          <p:nvPr/>
        </p:nvSpPr>
        <p:spPr>
          <a:xfrm>
            <a:off x="11263882" y="454311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226522" y="2838078"/>
            <a:ext cx="4447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8280846" y="2838078"/>
            <a:ext cx="4447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9839297" y="2841439"/>
            <a:ext cx="4447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11183788" y="2841439"/>
            <a:ext cx="4447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>
            <a:off x="6239222" y="3573016"/>
            <a:ext cx="4447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8289354" y="3573016"/>
            <a:ext cx="4447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>
            <a:off x="9851997" y="3576377"/>
            <a:ext cx="4447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11183788" y="3576377"/>
            <a:ext cx="4447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3" name="Скругленный прямоугольник 35"/>
          <p:cNvSpPr/>
          <p:nvPr/>
        </p:nvSpPr>
        <p:spPr>
          <a:xfrm>
            <a:off x="8224045" y="4941168"/>
            <a:ext cx="594765" cy="449466"/>
          </a:xfrm>
          <a:prstGeom prst="flowChartConnector">
            <a:avLst/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</a:t>
            </a: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4" name="Скругленный прямоугольник 35"/>
          <p:cNvSpPr/>
          <p:nvPr/>
        </p:nvSpPr>
        <p:spPr>
          <a:xfrm>
            <a:off x="9761613" y="4941168"/>
            <a:ext cx="594765" cy="449466"/>
          </a:xfrm>
          <a:prstGeom prst="flowChartConnector">
            <a:avLst/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noProof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5" name="Скругленный прямоугольник 35"/>
          <p:cNvSpPr/>
          <p:nvPr/>
        </p:nvSpPr>
        <p:spPr>
          <a:xfrm>
            <a:off x="11117065" y="4941168"/>
            <a:ext cx="594765" cy="449466"/>
          </a:xfrm>
          <a:prstGeom prst="flowChartConnector">
            <a:avLst/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noProof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6" name="Скругленный прямоугольник 35"/>
          <p:cNvSpPr/>
          <p:nvPr/>
        </p:nvSpPr>
        <p:spPr>
          <a:xfrm>
            <a:off x="6167214" y="4941168"/>
            <a:ext cx="594765" cy="449466"/>
          </a:xfrm>
          <a:prstGeom prst="flowChartConnector">
            <a:avLst/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noProof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7" name="Скругленный прямоугольник 35"/>
          <p:cNvSpPr/>
          <p:nvPr/>
        </p:nvSpPr>
        <p:spPr>
          <a:xfrm>
            <a:off x="3862958" y="4941168"/>
            <a:ext cx="792088" cy="449466"/>
          </a:xfrm>
          <a:prstGeom prst="flowChartConnector">
            <a:avLst/>
          </a:prstGeom>
          <a:solidFill>
            <a:srgbClr val="B7F3FB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585</a:t>
            </a: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7063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80211" y="26418"/>
            <a:ext cx="1512167" cy="1130294"/>
            <a:chOff x="80211" y="26418"/>
            <a:chExt cx="1512167" cy="1130294"/>
          </a:xfrm>
        </p:grpSpPr>
        <p:pic>
          <p:nvPicPr>
            <p:cNvPr id="22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Прямоугольник 25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lvl="0"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6" name="Picture 2" descr="Пожизненный ректор: как, вопреки закону, Людмила Редько осталась во главе  СГП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14" y="2464505"/>
            <a:ext cx="4104456" cy="25486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hahmuratova_lv\Downloads\Рисунок2-removebg-preview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866" y="1580843"/>
            <a:ext cx="1453952" cy="97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198074" y="2348880"/>
            <a:ext cx="49295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Государственное </a:t>
            </a:r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бюджетное образовательное </a:t>
            </a:r>
            <a:endParaRPr lang="ru-RU" b="1" dirty="0" smtClean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учреждение </a:t>
            </a:r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высшего образования </a:t>
            </a:r>
            <a:endParaRPr lang="ru-RU" b="1" dirty="0" smtClean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Ставропольский государственный </a:t>
            </a:r>
            <a:endParaRPr lang="ru-RU" b="1" dirty="0" smtClean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педагогический </a:t>
            </a:r>
            <a:r>
              <a:rPr lang="ru-RU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институт»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72674" y="3707740"/>
            <a:ext cx="5770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Контактное лицо во вопросам организации учебного </a:t>
            </a:r>
          </a:p>
          <a:p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процесса психолого-педагогических классов:</a:t>
            </a:r>
            <a:endParaRPr lang="ru-RU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50040" y="4469050"/>
            <a:ext cx="3077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4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+7 (918) 758-82-76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4" name="Группа 73"/>
          <p:cNvGrpSpPr/>
          <p:nvPr/>
        </p:nvGrpSpPr>
        <p:grpSpPr>
          <a:xfrm>
            <a:off x="9081389" y="-702022"/>
            <a:ext cx="2951193" cy="3182644"/>
            <a:chOff x="9123103" y="-376653"/>
            <a:chExt cx="2951193" cy="3182644"/>
          </a:xfrm>
        </p:grpSpPr>
        <p:sp>
          <p:nvSpPr>
            <p:cNvPr id="75" name="Параллелограмм 74"/>
            <p:cNvSpPr/>
            <p:nvPr/>
          </p:nvSpPr>
          <p:spPr>
            <a:xfrm rot="18712771" flipH="1">
              <a:off x="9007378" y="-159587"/>
              <a:ext cx="3182644" cy="2748511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9123103" y="1010157"/>
              <a:ext cx="295119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Педагогические классы</a:t>
              </a:r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5159102" y="4797152"/>
            <a:ext cx="4617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Медведева Лариса </a:t>
            </a:r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Михайловна</a:t>
            </a:r>
            <a:endParaRPr lang="ru-RU" sz="24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250040" y="5229200"/>
            <a:ext cx="4526801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5949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Углубление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8694</TotalTime>
  <Words>486</Words>
  <Application>Microsoft Office PowerPoint</Application>
  <PresentationFormat>Произвольный</PresentationFormat>
  <Paragraphs>257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Шахмуратова Любовь Владимировна</dc:creator>
  <cp:lastModifiedBy>Шахмуратова Любовь Владимировна</cp:lastModifiedBy>
  <cp:revision>933</cp:revision>
  <cp:lastPrinted>2021-10-19T05:49:08Z</cp:lastPrinted>
  <dcterms:created xsi:type="dcterms:W3CDTF">2019-09-28T07:14:00Z</dcterms:created>
  <dcterms:modified xsi:type="dcterms:W3CDTF">2022-05-17T08:50:14Z</dcterms:modified>
</cp:coreProperties>
</file>